
<file path=[Content_Types].xml><?xml version="1.0" encoding="utf-8"?>
<Types xmlns="http://schemas.openxmlformats.org/package/2006/content-types"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  <p:sldMasterId id="2147483660" r:id="rId2"/>
  </p:sldMasterIdLst>
  <p:notesMasterIdLst>
    <p:notesMasterId r:id="rId16"/>
  </p:notesMasterIdLst>
  <p:sldIdLst>
    <p:sldId id="270" r:id="rId3"/>
    <p:sldId id="266" r:id="rId4"/>
    <p:sldId id="257" r:id="rId5"/>
    <p:sldId id="276" r:id="rId6"/>
    <p:sldId id="267" r:id="rId7"/>
    <p:sldId id="259" r:id="rId8"/>
    <p:sldId id="271" r:id="rId9"/>
    <p:sldId id="272" r:id="rId10"/>
    <p:sldId id="273" r:id="rId11"/>
    <p:sldId id="274" r:id="rId12"/>
    <p:sldId id="268" r:id="rId13"/>
    <p:sldId id="269" r:id="rId14"/>
    <p:sldId id="263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4CA"/>
    <a:srgbClr val="009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0444"/>
  </p:normalViewPr>
  <p:slideViewPr>
    <p:cSldViewPr snapToGrid="0">
      <p:cViewPr varScale="1">
        <p:scale>
          <a:sx n="89" d="100"/>
          <a:sy n="89" d="100"/>
        </p:scale>
        <p:origin x="640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media1.mp4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b5bcb53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b5bcb53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b5bcb53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b5bcb53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0560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b5bcb53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b5bcb53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06507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b5bcb53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b5bcb53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01474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b5bcb53e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b5bcb53e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b5bcb53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b5bcb53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3971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b5bcb53e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b5bcb53e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b5bcb53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b5bcb53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9924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b5bcb53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b5bcb53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4698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3ec62b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3ec62b6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3ec62b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3ec62b6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04787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b5bcb53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b5bcb53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8563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b5bcb53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b5bcb53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2021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1734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78849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8011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56018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30418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5950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30194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796479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35465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52598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0070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1986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simpleoffice.tech/" TargetMode="External"/><Relationship Id="rId5" Type="http://schemas.openxmlformats.org/officeDocument/2006/relationships/hyperlink" Target="https://simplybook.me/ru/" TargetMode="External"/><Relationship Id="rId4" Type="http://schemas.openxmlformats.org/officeDocument/2006/relationships/hyperlink" Target="https://elective.sevsu.ru/dashboar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1648121"/>
            <a:ext cx="8520600" cy="11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dk1"/>
                </a:solidFill>
              </a:rPr>
              <a:t>Команда </a:t>
            </a:r>
            <a:r>
              <a:rPr lang="en-US" sz="2000" b="1" dirty="0" err="1">
                <a:solidFill>
                  <a:schemeClr val="dk1"/>
                </a:solidFill>
              </a:rPr>
              <a:t>Beenary</a:t>
            </a:r>
            <a:endParaRPr sz="2000" b="1" dirty="0">
              <a:solidFill>
                <a:schemeClr val="dk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Создание площадки для бронирования помещений Центра "Творческий цех"</a:t>
            </a:r>
            <a:endParaRPr sz="2000" dirty="0">
              <a:solidFill>
                <a:schemeClr val="dk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Заголовок 5">
            <a:extLst>
              <a:ext uri="{FF2B5EF4-FFF2-40B4-BE49-F238E27FC236}">
                <a16:creationId xmlns:a16="http://schemas.microsoft.com/office/drawing/2014/main" id="{6F48A2ED-B3F8-24FD-9ADB-9C8153D76060}"/>
              </a:ext>
            </a:extLst>
          </p:cNvPr>
          <p:cNvSpPr txBox="1">
            <a:spLocks/>
          </p:cNvSpPr>
          <p:nvPr/>
        </p:nvSpPr>
        <p:spPr>
          <a:xfrm>
            <a:off x="369651" y="191276"/>
            <a:ext cx="8251605" cy="41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tabLst/>
              <a:defRPr/>
            </a:pPr>
            <a:r>
              <a: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Описание и демонстрация продуктового результата проекта</a:t>
            </a:r>
          </a:p>
        </p:txBody>
      </p:sp>
      <p:pic>
        <p:nvPicPr>
          <p:cNvPr id="2" name="регистрация">
            <a:hlinkClick r:id="" action="ppaction://media"/>
            <a:extLst>
              <a:ext uri="{FF2B5EF4-FFF2-40B4-BE49-F238E27FC236}">
                <a16:creationId xmlns:a16="http://schemas.microsoft.com/office/drawing/2014/main" id="{FCD6E64E-A694-F3D7-DBD0-D480EE29F8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8265" y="178323"/>
            <a:ext cx="8207469" cy="461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615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Заголовок 5">
            <a:extLst>
              <a:ext uri="{FF2B5EF4-FFF2-40B4-BE49-F238E27FC236}">
                <a16:creationId xmlns:a16="http://schemas.microsoft.com/office/drawing/2014/main" id="{6F48A2ED-B3F8-24FD-9ADB-9C8153D76060}"/>
              </a:ext>
            </a:extLst>
          </p:cNvPr>
          <p:cNvSpPr txBox="1">
            <a:spLocks/>
          </p:cNvSpPr>
          <p:nvPr/>
        </p:nvSpPr>
        <p:spPr>
          <a:xfrm>
            <a:off x="369651" y="199651"/>
            <a:ext cx="8251605" cy="41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ru-RU" sz="1600" dirty="0"/>
              <a:t>Экономика проекта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BC814A-9E49-8CAF-E44B-CC39EDA7E848}"/>
              </a:ext>
            </a:extLst>
          </p:cNvPr>
          <p:cNvSpPr txBox="1"/>
          <p:nvPr/>
        </p:nvSpPr>
        <p:spPr>
          <a:xfrm>
            <a:off x="369651" y="980775"/>
            <a:ext cx="8410018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dirty="0">
                <a:solidFill>
                  <a:schemeClr val="tx1"/>
                </a:solidFill>
                <a:latin typeface="+mn-lt"/>
              </a:rPr>
              <a:t>Команда состоит из четырёх человек. Однако стоит учесть, что не все могут вносить одинокого ценный вклад в разработку, силы разработчиков распределены не поровну.</a:t>
            </a:r>
            <a:endParaRPr lang="en-US" dirty="0">
              <a:solidFill>
                <a:schemeClr val="tx1"/>
              </a:solidFill>
              <a:latin typeface="+mn-lt"/>
            </a:endParaRPr>
          </a:p>
          <a:p>
            <a:pPr algn="l"/>
            <a:endParaRPr lang="en-US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ru-RU" dirty="0">
                <a:solidFill>
                  <a:schemeClr val="tx1"/>
                </a:solidFill>
                <a:latin typeface="+mn-lt"/>
              </a:rPr>
              <a:t>Исходя из этого можно выделить следующие статьи затрат:</a:t>
            </a:r>
          </a:p>
          <a:p>
            <a:pPr algn="l"/>
            <a:endParaRPr lang="ru-RU" dirty="0">
              <a:solidFill>
                <a:schemeClr val="tx1"/>
              </a:solidFill>
              <a:latin typeface="+mn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u="sng" dirty="0">
                <a:solidFill>
                  <a:schemeClr val="tx1"/>
                </a:solidFill>
                <a:latin typeface="+mn-lt"/>
              </a:rPr>
              <a:t>Макет сайта </a:t>
            </a:r>
            <a:r>
              <a:rPr lang="ru-RU" dirty="0">
                <a:solidFill>
                  <a:schemeClr val="tx1"/>
                </a:solidFill>
                <a:latin typeface="+mn-lt"/>
              </a:rPr>
              <a:t>(веб-дизайн) – 2000 р., т.к. сайт небольшой. Для сайта был выбран крайне минималистичный стиль и интерфейс.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u="sng" dirty="0">
                <a:solidFill>
                  <a:schemeClr val="tx1"/>
                </a:solidFill>
                <a:latin typeface="+mn-lt"/>
              </a:rPr>
              <a:t>Разработка</a:t>
            </a:r>
            <a:r>
              <a:rPr lang="ru-RU" dirty="0">
                <a:solidFill>
                  <a:schemeClr val="tx1"/>
                </a:solidFill>
                <a:latin typeface="+mn-lt"/>
              </a:rPr>
              <a:t> (</a:t>
            </a:r>
            <a:r>
              <a:rPr lang="ru-RU" dirty="0" err="1">
                <a:solidFill>
                  <a:schemeClr val="tx1"/>
                </a:solidFill>
                <a:latin typeface="+mn-lt"/>
              </a:rPr>
              <a:t>frontend</a:t>
            </a:r>
            <a:r>
              <a:rPr lang="ru-RU" dirty="0">
                <a:solidFill>
                  <a:schemeClr val="tx1"/>
                </a:solidFill>
                <a:latin typeface="+mn-lt"/>
              </a:rPr>
              <a:t>, </a:t>
            </a:r>
            <a:r>
              <a:rPr lang="ru-RU" dirty="0" err="1">
                <a:solidFill>
                  <a:schemeClr val="tx1"/>
                </a:solidFill>
                <a:latin typeface="+mn-lt"/>
              </a:rPr>
              <a:t>backend</a:t>
            </a:r>
            <a:r>
              <a:rPr lang="ru-RU" dirty="0">
                <a:solidFill>
                  <a:schemeClr val="tx1"/>
                </a:solidFill>
                <a:latin typeface="+mn-lt"/>
              </a:rPr>
              <a:t>) – на проект выделено 100 часов. Наименьшая зарплата </a:t>
            </a:r>
            <a:r>
              <a:rPr lang="ru-RU" dirty="0" err="1">
                <a:solidFill>
                  <a:schemeClr val="tx1"/>
                </a:solidFill>
                <a:latin typeface="+mn-lt"/>
              </a:rPr>
              <a:t>junior</a:t>
            </a:r>
            <a:r>
              <a:rPr lang="ru-RU" dirty="0">
                <a:solidFill>
                  <a:schemeClr val="tx1"/>
                </a:solidFill>
                <a:latin typeface="+mn-lt"/>
              </a:rPr>
              <a:t> веб-разработчика примерно 170 руб./ч. Сайт разрабатывало два основных разработчика и один дополнительный (10 ч.). Итого: (100*170)*2+170*10=35700 руб.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u="sng" dirty="0">
                <a:solidFill>
                  <a:schemeClr val="tx1"/>
                </a:solidFill>
                <a:latin typeface="+mn-lt"/>
              </a:rPr>
              <a:t>Поддержка</a:t>
            </a:r>
            <a:r>
              <a:rPr lang="ru-RU" dirty="0">
                <a:solidFill>
                  <a:schemeClr val="tx1"/>
                </a:solidFill>
                <a:latin typeface="+mn-lt"/>
              </a:rPr>
              <a:t> – для небольшого сайта домен стоит около 600 руб./мес.</a:t>
            </a:r>
          </a:p>
          <a:p>
            <a:pPr algn="l"/>
            <a:endParaRPr lang="ru-RU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ru-RU" dirty="0">
                <a:solidFill>
                  <a:schemeClr val="tx1"/>
                </a:solidFill>
                <a:latin typeface="+mn-lt"/>
              </a:rPr>
              <a:t>Итого: 600 + 2000 + 35700 = 38300 руб. Все подсчёты приблизительные.</a:t>
            </a:r>
          </a:p>
          <a:p>
            <a:pPr algn="l"/>
            <a:endParaRPr lang="en-US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ru-RU" i="0" dirty="0">
                <a:solidFill>
                  <a:schemeClr val="tx1"/>
                </a:solidFill>
                <a:effectLst/>
                <a:latin typeface="+mn-lt"/>
              </a:rPr>
              <a:t>Важное замечание – проект не коммерческий, его реализация не принесёт заказчику прибыли, даже несмотря на то, что значительно упростит его работу, поскольку организация заказчика является некоммерческой.</a:t>
            </a:r>
          </a:p>
        </p:txBody>
      </p:sp>
    </p:spTree>
    <p:extLst>
      <p:ext uri="{BB962C8B-B14F-4D97-AF65-F5344CB8AC3E}">
        <p14:creationId xmlns:p14="http://schemas.microsoft.com/office/powerpoint/2010/main" val="126139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Заголовок 5">
            <a:extLst>
              <a:ext uri="{FF2B5EF4-FFF2-40B4-BE49-F238E27FC236}">
                <a16:creationId xmlns:a16="http://schemas.microsoft.com/office/drawing/2014/main" id="{6F48A2ED-B3F8-24FD-9ADB-9C8153D76060}"/>
              </a:ext>
            </a:extLst>
          </p:cNvPr>
          <p:cNvSpPr txBox="1">
            <a:spLocks/>
          </p:cNvSpPr>
          <p:nvPr/>
        </p:nvSpPr>
        <p:spPr>
          <a:xfrm>
            <a:off x="369651" y="191276"/>
            <a:ext cx="8251605" cy="41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ru-RU" sz="1600" dirty="0"/>
              <a:t>Подведение итогов работы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BC814A-9E49-8CAF-E44B-CC39EDA7E848}"/>
              </a:ext>
            </a:extLst>
          </p:cNvPr>
          <p:cNvSpPr txBox="1"/>
          <p:nvPr/>
        </p:nvSpPr>
        <p:spPr>
          <a:xfrm>
            <a:off x="369651" y="993874"/>
            <a:ext cx="8188562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SzPts val="1800"/>
            </a:pPr>
            <a:r>
              <a:rPr lang="ru-RU" sz="1500" u="sng" dirty="0">
                <a:solidFill>
                  <a:schemeClr val="tx1"/>
                </a:solidFill>
              </a:rPr>
              <a:t>Цель на семестр: </a:t>
            </a:r>
            <a:r>
              <a:rPr lang="ru-RU" sz="1500" dirty="0">
                <a:solidFill>
                  <a:schemeClr val="tx1"/>
                </a:solidFill>
              </a:rPr>
              <a:t>Создать полностью функциональный веб-сайт для бронирования помещений университета. В нём реализовать интерфейс работы пользователя и администратора, авторизацию аккаунта в системе университета, взаимодействие с базой данных. Представить продукт заказчику.</a:t>
            </a:r>
          </a:p>
          <a:p>
            <a:pPr algn="l">
              <a:buSzPts val="1800"/>
            </a:pPr>
            <a:endParaRPr lang="ru-RU" sz="1500" dirty="0">
              <a:solidFill>
                <a:schemeClr val="tx1"/>
              </a:solidFill>
            </a:endParaRPr>
          </a:p>
          <a:p>
            <a:pPr algn="l">
              <a:buSzPts val="1800"/>
            </a:pPr>
            <a:r>
              <a:rPr lang="ru-RU" sz="1500" dirty="0">
                <a:solidFill>
                  <a:schemeClr val="tx1"/>
                </a:solidFill>
              </a:rPr>
              <a:t>Из обозначенных целей были выполнены: готовый пользовательский интерфейс сайта, механизм подачи заявок на бронь помещения, учёт свободного времени для брони в базе данных, прототип системы авторизации, функции администратора.</a:t>
            </a:r>
          </a:p>
          <a:p>
            <a:pPr algn="l">
              <a:buSzPts val="1800"/>
            </a:pPr>
            <a:endParaRPr lang="ru-RU" sz="1500" dirty="0">
              <a:solidFill>
                <a:schemeClr val="tx1"/>
              </a:solidFill>
            </a:endParaRPr>
          </a:p>
          <a:p>
            <a:pPr algn="l">
              <a:buSzPts val="1800"/>
            </a:pPr>
            <a:r>
              <a:rPr lang="ru-RU" sz="1500" dirty="0">
                <a:solidFill>
                  <a:schemeClr val="tx1"/>
                </a:solidFill>
              </a:rPr>
              <a:t>Не были выполнены: панель администратора с интерфейсом для выполнения соответствующих операций. Соответственно, продукт не был презентован заказчику в готовом виде.</a:t>
            </a:r>
          </a:p>
          <a:p>
            <a:pPr algn="l">
              <a:buSzPts val="1800"/>
            </a:pPr>
            <a:endParaRPr lang="ru-RU" sz="1500" dirty="0">
              <a:solidFill>
                <a:schemeClr val="tx1"/>
              </a:solidFill>
            </a:endParaRPr>
          </a:p>
          <a:p>
            <a:pPr algn="l">
              <a:buSzPts val="1800"/>
            </a:pPr>
            <a:r>
              <a:rPr lang="ru-RU" sz="1500" dirty="0">
                <a:solidFill>
                  <a:schemeClr val="tx1"/>
                </a:solidFill>
              </a:rPr>
              <a:t>Тем не менее, не смотря на то, что команда не уложилась в срок, проект всё ещё имеет потенциал и может быть доработан для дальнейшего представления заказчику.</a:t>
            </a:r>
          </a:p>
        </p:txBody>
      </p:sp>
    </p:spTree>
    <p:extLst>
      <p:ext uri="{BB962C8B-B14F-4D97-AF65-F5344CB8AC3E}">
        <p14:creationId xmlns:p14="http://schemas.microsoft.com/office/powerpoint/2010/main" val="3531284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Команда проекта</a:t>
            </a:r>
            <a:endParaRPr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000" dirty="0">
                <a:solidFill>
                  <a:schemeClr val="dk1"/>
                </a:solidFill>
              </a:rPr>
              <a:t>Ульянов Дмитрий Владимирович (ИС/б-21-3-о) – </a:t>
            </a:r>
            <a:r>
              <a:rPr lang="en-US" sz="2000" dirty="0">
                <a:solidFill>
                  <a:schemeClr val="dk1"/>
                </a:solidFill>
              </a:rPr>
              <a:t>full-stack</a:t>
            </a:r>
            <a:r>
              <a:rPr lang="ru-RU" sz="2000" dirty="0">
                <a:solidFill>
                  <a:schemeClr val="dk1"/>
                </a:solidFill>
              </a:rPr>
              <a:t> разработчик</a:t>
            </a:r>
          </a:p>
          <a:p>
            <a:r>
              <a:rPr lang="ru-RU" sz="2000" dirty="0">
                <a:solidFill>
                  <a:schemeClr val="dk1"/>
                </a:solidFill>
              </a:rPr>
              <a:t>Шевелёв Кирилл Станиславович (ИС/б-21-2-о) – верстальщик</a:t>
            </a:r>
          </a:p>
          <a:p>
            <a:r>
              <a:rPr lang="ru-RU" sz="2000" dirty="0">
                <a:solidFill>
                  <a:schemeClr val="dk1"/>
                </a:solidFill>
              </a:rPr>
              <a:t>Мельничук Владислав Викторович (ИС/б-21-2-о) –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ru-RU" sz="2000" dirty="0">
                <a:solidFill>
                  <a:schemeClr val="dk1"/>
                </a:solidFill>
              </a:rPr>
              <a:t>веб-дизайнер</a:t>
            </a:r>
          </a:p>
          <a:p>
            <a:r>
              <a:rPr lang="ru-RU" sz="2000" dirty="0">
                <a:solidFill>
                  <a:schemeClr val="dk1"/>
                </a:solidFill>
              </a:rPr>
              <a:t>Мовенко Константин Михайлович (ИС/б-21-2-о) – менеджер, тестировщик</a:t>
            </a:r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" name="Объект 6">
            <a:extLst>
              <a:ext uri="{FF2B5EF4-FFF2-40B4-BE49-F238E27FC236}">
                <a16:creationId xmlns:a16="http://schemas.microsoft.com/office/drawing/2014/main" id="{E1F973F3-A4B1-7B3D-EEF0-23BFE437AE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2896438"/>
              </p:ext>
            </p:extLst>
          </p:nvPr>
        </p:nvGraphicFramePr>
        <p:xfrm>
          <a:off x="491652" y="1455998"/>
          <a:ext cx="8160696" cy="29766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03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803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878">
                <a:tc>
                  <a:txBody>
                    <a:bodyPr/>
                    <a:lstStyle/>
                    <a:p>
                      <a:r>
                        <a:rPr lang="ru-RU" sz="1400" b="1" dirty="0"/>
                        <a:t>Проблема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4C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Предлагаемое решение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4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9238">
                <a:tc>
                  <a:txBody>
                    <a:bodyPr/>
                    <a:lstStyle/>
                    <a:p>
                      <a:r>
                        <a:rPr lang="ru-RU" sz="1400" dirty="0"/>
                        <a:t>Студентов или работники </a:t>
                      </a:r>
                      <a:r>
                        <a:rPr lang="ru-RU" sz="1400" dirty="0" err="1"/>
                        <a:t>СевГУ</a:t>
                      </a:r>
                      <a:r>
                        <a:rPr lang="ru-RU" sz="1400" dirty="0"/>
                        <a:t> хотят занять на некоторое время один из концертных залов университета для своих нужд, но не знают, к кому обратиться и как об этом договориться.</a:t>
                      </a:r>
                    </a:p>
                    <a:p>
                      <a:endParaRPr lang="ru-RU" sz="1400" dirty="0"/>
                    </a:p>
                    <a:p>
                      <a:r>
                        <a:rPr lang="ru-RU" sz="1400" dirty="0"/>
                        <a:t>Руководители «Творческого цеха» хотят предоставить студентам и сотрудникам возможность бронировать творческие так, чтобы пользователи видели, на какое время они уже заняты, а администратор площадки мог рассматривать заявки и отвечать по контактам заявщиков.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Веб-сайт «</a:t>
                      </a:r>
                      <a:r>
                        <a:rPr lang="ru-RU" sz="1400" dirty="0" err="1"/>
                        <a:t>СевГУ.Творческий</a:t>
                      </a:r>
                      <a:r>
                        <a:rPr lang="ru-RU" sz="1400" dirty="0"/>
                        <a:t> цех» для просмотра доступных творческих площадок </a:t>
                      </a:r>
                      <a:r>
                        <a:rPr lang="ru-RU" sz="1400" dirty="0" err="1"/>
                        <a:t>СевГУ</a:t>
                      </a:r>
                      <a:r>
                        <a:rPr lang="ru-RU" sz="1400" dirty="0"/>
                        <a:t> и подачи заявок на их бронь в свободные часы.</a:t>
                      </a:r>
                    </a:p>
                    <a:p>
                      <a:endParaRPr lang="ru-RU" sz="1400" dirty="0"/>
                    </a:p>
                    <a:p>
                      <a:r>
                        <a:rPr lang="ru-RU" sz="1400" dirty="0"/>
                        <a:t>Сайт должен удовлетворять всем нуждам заказчика, при этом не имея лишних дополнительных функций, и быть связан с единой системой авторизации университета.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Заголовок 5">
            <a:extLst>
              <a:ext uri="{FF2B5EF4-FFF2-40B4-BE49-F238E27FC236}">
                <a16:creationId xmlns:a16="http://schemas.microsoft.com/office/drawing/2014/main" id="{6F48A2ED-B3F8-24FD-9ADB-9C8153D76060}"/>
              </a:ext>
            </a:extLst>
          </p:cNvPr>
          <p:cNvSpPr txBox="1">
            <a:spLocks/>
          </p:cNvSpPr>
          <p:nvPr/>
        </p:nvSpPr>
        <p:spPr>
          <a:xfrm>
            <a:off x="369651" y="191276"/>
            <a:ext cx="8251605" cy="41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ru-RU" sz="1600" dirty="0"/>
              <a:t>Карточка проекта «</a:t>
            </a:r>
            <a:r>
              <a:rPr lang="ru-RU" sz="1600" dirty="0">
                <a:solidFill>
                  <a:schemeClr val="tx1"/>
                </a:solidFill>
              </a:rPr>
              <a:t>Площадка для бронирования помещений</a:t>
            </a:r>
            <a:r>
              <a:rPr lang="ru-RU" sz="1600" dirty="0"/>
              <a:t>»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DC9A45-C4D1-17A9-C77D-315304A2DEFE}"/>
              </a:ext>
            </a:extLst>
          </p:cNvPr>
          <p:cNvSpPr txBox="1"/>
          <p:nvPr/>
        </p:nvSpPr>
        <p:spPr>
          <a:xfrm>
            <a:off x="566390" y="877948"/>
            <a:ext cx="78581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u="sng" dirty="0"/>
              <a:t>Срок выполнения</a:t>
            </a:r>
            <a:r>
              <a:rPr lang="ru-RU" dirty="0"/>
              <a:t>: 15.06.2023</a:t>
            </a:r>
          </a:p>
        </p:txBody>
      </p:sp>
    </p:spTree>
    <p:extLst>
      <p:ext uri="{BB962C8B-B14F-4D97-AF65-F5344CB8AC3E}">
        <p14:creationId xmlns:p14="http://schemas.microsoft.com/office/powerpoint/2010/main" val="2180481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452673" y="15509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/>
              <a:t>О проекте</a:t>
            </a:r>
            <a:endParaRPr sz="1800" dirty="0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0BDE2301-10C2-5040-BF19-2BB2CF3967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858176"/>
              </p:ext>
            </p:extLst>
          </p:nvPr>
        </p:nvGraphicFramePr>
        <p:xfrm>
          <a:off x="452673" y="1670582"/>
          <a:ext cx="8379627" cy="2569409"/>
        </p:xfrm>
        <a:graphic>
          <a:graphicData uri="http://schemas.openxmlformats.org/drawingml/2006/table">
            <a:tbl>
              <a:tblPr/>
              <a:tblGrid>
                <a:gridCol w="3639409">
                  <a:extLst>
                    <a:ext uri="{9D8B030D-6E8A-4147-A177-3AD203B41FA5}">
                      <a16:colId xmlns:a16="http://schemas.microsoft.com/office/drawing/2014/main" val="3682195391"/>
                    </a:ext>
                  </a:extLst>
                </a:gridCol>
                <a:gridCol w="4740218">
                  <a:extLst>
                    <a:ext uri="{9D8B030D-6E8A-4147-A177-3AD203B41FA5}">
                      <a16:colId xmlns:a16="http://schemas.microsoft.com/office/drawing/2014/main" val="1427827685"/>
                    </a:ext>
                  </a:extLst>
                </a:gridCol>
              </a:tblGrid>
              <a:tr h="53486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PT Sans" panose="020B0503020203020204" pitchFamily="34" charset="0"/>
                        </a:rPr>
                        <a:t>Кто?</a:t>
                      </a:r>
                      <a:endParaRPr lang="ru-RU" sz="2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CA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PT Sans" panose="020B0503020203020204" pitchFamily="34" charset="0"/>
                        </a:rPr>
                        <a:t>Чего хочет?</a:t>
                      </a:r>
                      <a:endParaRPr lang="ru-RU" sz="2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4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1299378"/>
                  </a:ext>
                </a:extLst>
              </a:tr>
              <a:tr h="410480">
                <a:tc>
                  <a:txBody>
                    <a:bodyPr/>
                    <a:lstStyle/>
                    <a:p>
                      <a:pPr fontAlgn="t"/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Студенты и сотрудники </a:t>
                      </a:r>
                      <a:r>
                        <a:rPr lang="ru-RU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СевГУ</a:t>
                      </a:r>
                      <a:endParaRPr lang="ru-RU" dirty="0">
                        <a:effectLst/>
                      </a:endParaRPr>
                    </a:p>
                  </a:txBody>
                  <a:tcPr marL="38100" marR="38100" marT="19050" marB="19050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Возможность забронировать на время одно из творческих помещений </a:t>
                      </a:r>
                      <a:r>
                        <a:rPr lang="ru-RU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СевГУ</a:t>
                      </a:r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 Решение для реализации этого с понятным интерфейсом и рабочим функционалом.</a:t>
                      </a:r>
                      <a:endParaRPr lang="ru-RU" dirty="0">
                        <a:effectLst/>
                      </a:endParaRPr>
                    </a:p>
                  </a:txBody>
                  <a:tcPr marL="38100" marR="38100" marT="19050" marB="19050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5289005"/>
                  </a:ext>
                </a:extLst>
              </a:tr>
              <a:tr h="571672">
                <a:tc>
                  <a:txBody>
                    <a:bodyPr/>
                    <a:lstStyle/>
                    <a:p>
                      <a:pPr fontAlgn="t"/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Руководители центра «Творческий цех» </a:t>
                      </a:r>
                      <a:r>
                        <a:rPr lang="ru-RU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студофиса</a:t>
                      </a:r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ru-RU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СевГУ</a:t>
                      </a:r>
                      <a:endParaRPr lang="ru-RU" dirty="0">
                        <a:effectLst/>
                      </a:endParaRPr>
                    </a:p>
                  </a:txBody>
                  <a:tcPr marL="38100" marR="38100" marT="19050" marB="19050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Площадка для обработки заявок пользователей на бронь помещений, хранения данных о занятом времени под творческие площадки университета.</a:t>
                      </a:r>
                      <a:endParaRPr lang="ru-RU" dirty="0">
                        <a:effectLst/>
                      </a:endParaRPr>
                    </a:p>
                  </a:txBody>
                  <a:tcPr marL="38100" marR="38100" marT="19050" marB="19050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257761"/>
                  </a:ext>
                </a:extLst>
              </a:tr>
              <a:tr h="410480">
                <a:tc>
                  <a:txBody>
                    <a:bodyPr/>
                    <a:lstStyle/>
                    <a:p>
                      <a:pPr fontAlgn="t"/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Команда студентов-разработчиков «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Beenary</a:t>
                      </a:r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»</a:t>
                      </a:r>
                      <a:endParaRPr lang="ru-RU" dirty="0">
                        <a:effectLst/>
                      </a:endParaRPr>
                    </a:p>
                  </a:txBody>
                  <a:tcPr marL="38100" marR="38100" marT="19050" marB="19050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Опыт разработки качественного веб-приложения, положительные отзывы заказчика и пользователей.</a:t>
                      </a:r>
                      <a:endParaRPr lang="ru-RU" dirty="0">
                        <a:effectLst/>
                      </a:endParaRPr>
                    </a:p>
                  </a:txBody>
                  <a:tcPr marL="38100" marR="38100" marT="19050" marB="19050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848845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C68FE488-1789-5246-8A04-A5F67ED342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2673" y="1120107"/>
            <a:ext cx="693107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sz="1600" b="1" dirty="0">
                <a:solidFill>
                  <a:srgbClr val="000000"/>
                </a:solidFill>
                <a:latin typeface="PT Sans" panose="020B0503020203020204" pitchFamily="34" charset="0"/>
              </a:rPr>
              <a:t>С</a:t>
            </a:r>
            <a:r>
              <a:rPr kumimoji="0" lang="ru-RU" altLang="ru-RU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PT Sans" panose="020B0503020203020204" pitchFamily="34" charset="0"/>
              </a:rPr>
              <a:t>тороны, вовлеченные в наш проект: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Заголовок 5">
            <a:extLst>
              <a:ext uri="{FF2B5EF4-FFF2-40B4-BE49-F238E27FC236}">
                <a16:creationId xmlns:a16="http://schemas.microsoft.com/office/drawing/2014/main" id="{6F48A2ED-B3F8-24FD-9ADB-9C8153D76060}"/>
              </a:ext>
            </a:extLst>
          </p:cNvPr>
          <p:cNvSpPr txBox="1">
            <a:spLocks/>
          </p:cNvSpPr>
          <p:nvPr/>
        </p:nvSpPr>
        <p:spPr>
          <a:xfrm>
            <a:off x="369651" y="191276"/>
            <a:ext cx="8251605" cy="41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ru-RU" sz="1600" dirty="0"/>
              <a:t>Описание и демонстрация продуктового результата проекта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C36567-0FE2-17B2-A295-1A332AC679E0}"/>
              </a:ext>
            </a:extLst>
          </p:cNvPr>
          <p:cNvSpPr txBox="1"/>
          <p:nvPr/>
        </p:nvSpPr>
        <p:spPr>
          <a:xfrm>
            <a:off x="685802" y="1014630"/>
            <a:ext cx="6943726" cy="3627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u="sng" dirty="0"/>
              <a:t>План работ:</a:t>
            </a:r>
          </a:p>
          <a:p>
            <a:endParaRPr lang="ru-RU" sz="15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500" dirty="0"/>
              <a:t>Анализ проекта (выполнимость, затратность)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500" dirty="0"/>
              <a:t>Анализ требований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500" dirty="0"/>
              <a:t>Исследование проблемы (вопросы к заказчику)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500" dirty="0"/>
              <a:t>Проектирование решения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500" dirty="0"/>
              <a:t>Разработка прототипа решения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500" dirty="0"/>
              <a:t>Тестирование прототипа на ЦА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500" dirty="0"/>
              <a:t>Анализ результатов, доработка решения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500" dirty="0"/>
              <a:t>Презентация полученного решения заказчику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1500" dirty="0"/>
              <a:t>Внедрение решения в систему заказчика (в случае успеха проекта)</a:t>
            </a:r>
          </a:p>
        </p:txBody>
      </p:sp>
    </p:spTree>
    <p:extLst>
      <p:ext uri="{BB962C8B-B14F-4D97-AF65-F5344CB8AC3E}">
        <p14:creationId xmlns:p14="http://schemas.microsoft.com/office/powerpoint/2010/main" val="2863524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Заголовок 5">
            <a:extLst>
              <a:ext uri="{FF2B5EF4-FFF2-40B4-BE49-F238E27FC236}">
                <a16:creationId xmlns:a16="http://schemas.microsoft.com/office/drawing/2014/main" id="{6F48A2ED-B3F8-24FD-9ADB-9C8153D76060}"/>
              </a:ext>
            </a:extLst>
          </p:cNvPr>
          <p:cNvSpPr txBox="1">
            <a:spLocks/>
          </p:cNvSpPr>
          <p:nvPr/>
        </p:nvSpPr>
        <p:spPr>
          <a:xfrm>
            <a:off x="369651" y="191276"/>
            <a:ext cx="8251605" cy="41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ru-RU" sz="1600" dirty="0"/>
              <a:t>Описание и демонстрация продуктового результата проекта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C36567-0FE2-17B2-A295-1A332AC679E0}"/>
              </a:ext>
            </a:extLst>
          </p:cNvPr>
          <p:cNvSpPr txBox="1"/>
          <p:nvPr/>
        </p:nvSpPr>
        <p:spPr>
          <a:xfrm>
            <a:off x="814388" y="975181"/>
            <a:ext cx="6943726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500" u="sng" dirty="0"/>
              <a:t>Список задач:</a:t>
            </a:r>
          </a:p>
          <a:p>
            <a:endParaRPr lang="ru-RU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00" dirty="0"/>
              <a:t>Создание макета сайта (UI, веб-дизайн);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00" dirty="0"/>
              <a:t>Вёрстка сайта;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00" dirty="0"/>
              <a:t>Создание базы данных для информации об аккаунтах и брони помещений;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00" dirty="0"/>
              <a:t>Создание и настройка сервера для клиент-серверного взаимодействия;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00" dirty="0"/>
              <a:t>Система аккаунтов / привязка сайта к единой системе авторизации </a:t>
            </a:r>
            <a:r>
              <a:rPr lang="ru-RU" sz="1500" dirty="0" err="1"/>
              <a:t>СевГУ</a:t>
            </a:r>
            <a:r>
              <a:rPr lang="ru-RU" sz="1500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00" dirty="0"/>
              <a:t>Внесение в систему новых помещений и учёт информации о них;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500" dirty="0"/>
              <a:t>Механизм подачи и рассмотрения заявок на бронь помещений;</a:t>
            </a:r>
          </a:p>
          <a:p>
            <a:endParaRPr lang="ru-RU" dirty="0"/>
          </a:p>
          <a:p>
            <a:r>
              <a:rPr lang="ru-RU" sz="1500" dirty="0"/>
              <a:t>Далее представлены скриншоты реализованных функций.</a:t>
            </a:r>
          </a:p>
        </p:txBody>
      </p:sp>
    </p:spTree>
    <p:extLst>
      <p:ext uri="{BB962C8B-B14F-4D97-AF65-F5344CB8AC3E}">
        <p14:creationId xmlns:p14="http://schemas.microsoft.com/office/powerpoint/2010/main" val="1171605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Аналоги</a:t>
            </a:r>
            <a:endParaRPr dirty="0"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86EDCE1D-E178-334C-9B7F-FCB39DCF2D02}"/>
              </a:ext>
            </a:extLst>
          </p:cNvPr>
          <p:cNvGraphicFramePr>
            <a:graphicFrameLocks noGrp="1"/>
          </p:cNvGraphicFramePr>
          <p:nvPr/>
        </p:nvGraphicFramePr>
        <p:xfrm>
          <a:off x="275065" y="1058743"/>
          <a:ext cx="8470583" cy="3977640"/>
        </p:xfrm>
        <a:graphic>
          <a:graphicData uri="http://schemas.openxmlformats.org/drawingml/2006/table">
            <a:tbl>
              <a:tblPr/>
              <a:tblGrid>
                <a:gridCol w="1424195">
                  <a:extLst>
                    <a:ext uri="{9D8B030D-6E8A-4147-A177-3AD203B41FA5}">
                      <a16:colId xmlns:a16="http://schemas.microsoft.com/office/drawing/2014/main" val="2930295798"/>
                    </a:ext>
                  </a:extLst>
                </a:gridCol>
                <a:gridCol w="754380">
                  <a:extLst>
                    <a:ext uri="{9D8B030D-6E8A-4147-A177-3AD203B41FA5}">
                      <a16:colId xmlns:a16="http://schemas.microsoft.com/office/drawing/2014/main" val="1004826306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1498788474"/>
                    </a:ext>
                  </a:extLst>
                </a:gridCol>
                <a:gridCol w="2225040">
                  <a:extLst>
                    <a:ext uri="{9D8B030D-6E8A-4147-A177-3AD203B41FA5}">
                      <a16:colId xmlns:a16="http://schemas.microsoft.com/office/drawing/2014/main" val="596830840"/>
                    </a:ext>
                  </a:extLst>
                </a:gridCol>
                <a:gridCol w="1933368">
                  <a:extLst>
                    <a:ext uri="{9D8B030D-6E8A-4147-A177-3AD203B41FA5}">
                      <a16:colId xmlns:a16="http://schemas.microsoft.com/office/drawing/2014/main" val="38432963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Название</a:t>
                      </a:r>
                      <a:endParaRPr lang="ru-RU" dirty="0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Ссылка</a:t>
                      </a:r>
                      <a:endParaRPr lang="ru-RU" dirty="0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Преимущества</a:t>
                      </a:r>
                      <a:endParaRPr lang="ru-RU" dirty="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(с точки зрения пользователя)</a:t>
                      </a:r>
                      <a:endParaRPr lang="ru-RU" dirty="0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Недостатки</a:t>
                      </a:r>
                      <a:endParaRPr lang="ru-RU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(с точки зрения пользователя)</a:t>
                      </a:r>
                      <a:endParaRPr lang="ru-RU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Отличия</a:t>
                      </a:r>
                      <a:endParaRPr lang="ru-RU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(от вашего решения)</a:t>
                      </a:r>
                      <a:endParaRPr lang="ru-RU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53308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u-RU" sz="1300" dirty="0" err="1">
                          <a:effectLst/>
                        </a:rPr>
                        <a:t>СевГУ</a:t>
                      </a:r>
                      <a:r>
                        <a:rPr lang="ru-RU" sz="1300" dirty="0">
                          <a:effectLst/>
                        </a:rPr>
                        <a:t>. </a:t>
                      </a:r>
                      <a:r>
                        <a:rPr lang="ru-RU" sz="1300" dirty="0" err="1">
                          <a:effectLst/>
                        </a:rPr>
                        <a:t>Элективы</a:t>
                      </a:r>
                      <a:endParaRPr lang="ru-RU" sz="1300" dirty="0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dirty="0">
                          <a:effectLst/>
                          <a:hlinkClick r:id="rId4"/>
                        </a:rPr>
                        <a:t>ссылка</a:t>
                      </a:r>
                      <a:endParaRPr lang="ru-RU" sz="1300" dirty="0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dirty="0">
                          <a:effectLst/>
                        </a:rPr>
                        <a:t>Привязан к базе данных университета, удобный интерфейс, легко сделать запись и перезапись.</a:t>
                      </a: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dirty="0">
                          <a:effectLst/>
                        </a:rPr>
                        <a:t>Не приспособлен для работы с нефиксированным временем брони.</a:t>
                      </a: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Решает несколько иную задачу, переход происходит через страницу элективов в </a:t>
                      </a:r>
                      <a:r>
                        <a:rPr lang="en-US" sz="13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Moodle</a:t>
                      </a:r>
                      <a:r>
                        <a:rPr lang="ru-RU" sz="13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.</a:t>
                      </a:r>
                      <a:endParaRPr lang="ru-RU" sz="1300" dirty="0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4008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SimplyBook.me</a:t>
                      </a:r>
                      <a:endParaRPr lang="ru-RU" sz="1300" dirty="0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dirty="0">
                          <a:effectLst/>
                          <a:hlinkClick r:id="rId5"/>
                        </a:rPr>
                        <a:t>ссылка</a:t>
                      </a:r>
                      <a:endParaRPr lang="ru-RU" sz="1300" dirty="0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dirty="0">
                          <a:effectLst/>
                        </a:rPr>
                        <a:t>Богатый функционал, можно использовать API для своей разработки, создание сайта по шаблону.</a:t>
                      </a: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Платная подписка, передача данных стороннему приложению, трудно настроить под университет.</a:t>
                      </a:r>
                      <a:endParaRPr lang="ru-RU" sz="1300" dirty="0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dirty="0">
                          <a:effectLst/>
                        </a:rPr>
                        <a:t>Является частным сервисом, заточенным под нужды бизнеса.</a:t>
                      </a: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21962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ru-RU" sz="1300" dirty="0">
                          <a:effectLst/>
                        </a:rPr>
                        <a:t>Simple Office</a:t>
                      </a: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dirty="0">
                          <a:effectLst/>
                          <a:hlinkClick r:id="rId6"/>
                        </a:rPr>
                        <a:t>ссылка</a:t>
                      </a:r>
                      <a:endParaRPr lang="ru-RU" sz="1300" dirty="0">
                        <a:effectLst/>
                      </a:endParaRP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dirty="0">
                          <a:effectLst/>
                        </a:rPr>
                        <a:t> Удобный интерфейс, мобильность, совместимость форматов.</a:t>
                      </a: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dirty="0">
                          <a:effectLst/>
                        </a:rPr>
                        <a:t>Платные функции, стороннее приложение, невозможность интеграции с платформами университета.</a:t>
                      </a: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300" dirty="0">
                          <a:effectLst/>
                        </a:rPr>
                        <a:t>Является платформой для организации работы в офисе.</a:t>
                      </a:r>
                    </a:p>
                  </a:txBody>
                  <a:tcPr marL="66675" marR="66675" marT="66675" marB="66675">
                    <a:lnL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4428723"/>
                  </a:ext>
                </a:extLst>
              </a:tr>
            </a:tbl>
          </a:graphicData>
        </a:graphic>
      </p:graphicFrame>
      <p:sp>
        <p:nvSpPr>
          <p:cNvPr id="7" name="Rectangle 2">
            <a:extLst>
              <a:ext uri="{FF2B5EF4-FFF2-40B4-BE49-F238E27FC236}">
                <a16:creationId xmlns:a16="http://schemas.microsoft.com/office/drawing/2014/main" id="{56803BC1-13E6-9F43-8D3A-1D2092571F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11700" y="966410"/>
            <a:ext cx="8433948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699" y="17832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Исследование</a:t>
            </a:r>
            <a:endParaRPr sz="2000" dirty="0"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6D6FBA8-1B6F-573E-EF91-B42B78469842}"/>
              </a:ext>
            </a:extLst>
          </p:cNvPr>
          <p:cNvSpPr txBox="1"/>
          <p:nvPr/>
        </p:nvSpPr>
        <p:spPr>
          <a:xfrm flipH="1">
            <a:off x="340993" y="922200"/>
            <a:ext cx="8462011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Арендовать помещение можно в период 8:30-21:00 с пн. по пт. Время бронирования не привязано к расписанию пар.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Помещения бронируют обучающиеся или работники университета для проведения своих мероприятий.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На странице помещения необходимо разместить как его фотографии, так и его описательную часть.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Обучающиеся не находятся в помещении без сотрудника. До проведения мероприятия проводится инструктаж, а после приём помещения. Если помещение было сдано в ненадлежащем виде, обучающиеся будут внесены в чёрный список.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Бронь возможна за два дня до мероприятия, если есть свободные даты и время.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Бронирование проходит на имя и под ответственность одного конкретного человека.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Стоит дать возможность пользователям создавать мероприятия, запись на которые открыта другим пользователям (если такое реализуемо).</a:t>
            </a:r>
          </a:p>
        </p:txBody>
      </p:sp>
    </p:spTree>
    <p:extLst>
      <p:ext uri="{BB962C8B-B14F-4D97-AF65-F5344CB8AC3E}">
        <p14:creationId xmlns:p14="http://schemas.microsoft.com/office/powerpoint/2010/main" val="2816214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Заголовок 5">
            <a:extLst>
              <a:ext uri="{FF2B5EF4-FFF2-40B4-BE49-F238E27FC236}">
                <a16:creationId xmlns:a16="http://schemas.microsoft.com/office/drawing/2014/main" id="{6F48A2ED-B3F8-24FD-9ADB-9C8153D76060}"/>
              </a:ext>
            </a:extLst>
          </p:cNvPr>
          <p:cNvSpPr txBox="1">
            <a:spLocks/>
          </p:cNvSpPr>
          <p:nvPr/>
        </p:nvSpPr>
        <p:spPr>
          <a:xfrm>
            <a:off x="369651" y="191276"/>
            <a:ext cx="8251605" cy="41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tabLst/>
              <a:defRPr/>
            </a:pPr>
            <a:r>
              <a: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Описание и демонстрация продуктового результата проекта</a:t>
            </a:r>
          </a:p>
        </p:txBody>
      </p:sp>
      <p:pic>
        <p:nvPicPr>
          <p:cNvPr id="2" name="заказ">
            <a:hlinkClick r:id="" action="ppaction://media"/>
            <a:extLst>
              <a:ext uri="{FF2B5EF4-FFF2-40B4-BE49-F238E27FC236}">
                <a16:creationId xmlns:a16="http://schemas.microsoft.com/office/drawing/2014/main" id="{36FE22C5-D964-5F46-AC0A-09833CC036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3525" y="107969"/>
            <a:ext cx="8687594" cy="488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69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8300" y="178323"/>
            <a:ext cx="1514072" cy="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Заголовок 5">
            <a:extLst>
              <a:ext uri="{FF2B5EF4-FFF2-40B4-BE49-F238E27FC236}">
                <a16:creationId xmlns:a16="http://schemas.microsoft.com/office/drawing/2014/main" id="{6F48A2ED-B3F8-24FD-9ADB-9C8153D76060}"/>
              </a:ext>
            </a:extLst>
          </p:cNvPr>
          <p:cNvSpPr txBox="1">
            <a:spLocks/>
          </p:cNvSpPr>
          <p:nvPr/>
        </p:nvSpPr>
        <p:spPr>
          <a:xfrm>
            <a:off x="369651" y="191276"/>
            <a:ext cx="8251605" cy="41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tabLst/>
              <a:defRPr/>
            </a:pPr>
            <a:r>
              <a: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Описание и демонстрация продуктового результата проекта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2E412E-54C2-618E-F077-255973399F03}"/>
              </a:ext>
            </a:extLst>
          </p:cNvPr>
          <p:cNvSpPr txBox="1"/>
          <p:nvPr/>
        </p:nvSpPr>
        <p:spPr>
          <a:xfrm>
            <a:off x="2717967" y="4381935"/>
            <a:ext cx="37080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Оформление заявки на бронь помещения</a:t>
            </a:r>
          </a:p>
        </p:txBody>
      </p:sp>
      <p:pic>
        <p:nvPicPr>
          <p:cNvPr id="2" name="комната">
            <a:hlinkClick r:id="" action="ppaction://media"/>
            <a:extLst>
              <a:ext uri="{FF2B5EF4-FFF2-40B4-BE49-F238E27FC236}">
                <a16:creationId xmlns:a16="http://schemas.microsoft.com/office/drawing/2014/main" id="{DB021494-D3E0-DC2E-E89B-B5BE95630C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9651" y="178323"/>
            <a:ext cx="8243125" cy="463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91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980</Words>
  <Application>Microsoft Office PowerPoint</Application>
  <PresentationFormat>Экран (16:9)</PresentationFormat>
  <Paragraphs>108</Paragraphs>
  <Slides>13</Slides>
  <Notes>13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PT Sans</vt:lpstr>
      <vt:lpstr>Simple Light</vt:lpstr>
      <vt:lpstr>1_Simple Light</vt:lpstr>
      <vt:lpstr>Презентация PowerPoint</vt:lpstr>
      <vt:lpstr>Презентация PowerPoint</vt:lpstr>
      <vt:lpstr>О проекте</vt:lpstr>
      <vt:lpstr>Презентация PowerPoint</vt:lpstr>
      <vt:lpstr>Презентация PowerPoint</vt:lpstr>
      <vt:lpstr>Аналоги</vt:lpstr>
      <vt:lpstr>Исследование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Команда проекта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Титульный слайд</dc:title>
  <dc:creator>Константин Мовенко</dc:creator>
  <cp:lastModifiedBy>Константин Мовенко</cp:lastModifiedBy>
  <cp:revision>14</cp:revision>
  <dcterms:modified xsi:type="dcterms:W3CDTF">2023-06-15T09:16:27Z</dcterms:modified>
</cp:coreProperties>
</file>